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9" r:id="rId4"/>
    <p:sldMasterId id="2147484015" r:id="rId5"/>
    <p:sldMasterId id="2147484033" r:id="rId6"/>
    <p:sldMasterId id="2147484039" r:id="rId7"/>
    <p:sldMasterId id="2147484045" r:id="rId8"/>
    <p:sldMasterId id="2147484051" r:id="rId9"/>
  </p:sldMasterIdLst>
  <p:notesMasterIdLst>
    <p:notesMasterId r:id="rId18"/>
  </p:notesMasterIdLst>
  <p:sldIdLst>
    <p:sldId id="344" r:id="rId10"/>
    <p:sldId id="354" r:id="rId11"/>
    <p:sldId id="350" r:id="rId12"/>
    <p:sldId id="355" r:id="rId13"/>
    <p:sldId id="339" r:id="rId14"/>
    <p:sldId id="357" r:id="rId15"/>
    <p:sldId id="358" r:id="rId16"/>
    <p:sldId id="35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e" id="{FB68A6B9-72C8-DD48-9888-8C9C6CFADC23}">
          <p14:sldIdLst>
            <p14:sldId id="344"/>
            <p14:sldId id="354"/>
            <p14:sldId id="350"/>
            <p14:sldId id="355"/>
            <p14:sldId id="339"/>
            <p14:sldId id="357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076"/>
    <a:srgbClr val="FFFFC0"/>
    <a:srgbClr val="FFFF7F"/>
    <a:srgbClr val="FFE1CC"/>
    <a:srgbClr val="FFC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80492" autoAdjust="0"/>
  </p:normalViewPr>
  <p:slideViewPr>
    <p:cSldViewPr>
      <p:cViewPr varScale="1">
        <p:scale>
          <a:sx n="89" d="100"/>
          <a:sy n="89" d="100"/>
        </p:scale>
        <p:origin x="2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9211C-598F-4B3D-BB4B-E1D2DC515189}" type="datetimeFigureOut">
              <a:rPr lang="en-US" smtClean="0"/>
              <a:pPr/>
              <a:t>12/28/19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1B03-3081-42DB-A3EB-EC40F6DB8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8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72925-894A-AD46-B7A3-9CE73F64B2A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892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moet bij het aanmaken van de array opgeven wat de maximale grootte gaat</a:t>
            </a:r>
            <a:r>
              <a:rPr lang="nl-NL" baseline="0" dirty="0"/>
              <a:t> zijn. Dit ligt dan vast voor die variabele. Dat is onhandig als je van te voren eigenlijk nog niet weet hoeveel elementen je in de array wilt gaan </a:t>
            </a:r>
            <a:r>
              <a:rPr lang="nl-NL" baseline="0"/>
              <a:t>plaatsen.</a:t>
            </a:r>
          </a:p>
          <a:p>
            <a:r>
              <a:rPr lang="nl-NL" baseline="0"/>
              <a:t>Ook is het verwijderen van een element uit een array lastig/omslachtig zie http://stackoverflow.com/questions/496896/how-to-delete-an-element-from-an-array-in-c-sharp</a:t>
            </a:r>
          </a:p>
          <a:p>
            <a:endParaRPr lang="nl-NL" baseline="0"/>
          </a:p>
          <a:p>
            <a:r>
              <a:rPr lang="nl-NL" baseline="0"/>
              <a:t>Overigens heeft array’s wel ook een voordeel nl.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1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highlight>
                  <a:srgbClr val="FFFFFF"/>
                </a:highlight>
                <a:latin typeface="Helvetica Light"/>
              </a:rPr>
              <a:t>Als je nog meer items wilt toevoegen aan een array die al vol zit werkt dat niet zo maar. Dan moet je of</a:t>
            </a:r>
            <a:r>
              <a:rPr lang="nl-NL" baseline="0" dirty="0">
                <a:highlight>
                  <a:srgbClr val="FFFFFF"/>
                </a:highlight>
                <a:latin typeface="Helvetica Light"/>
              </a:rPr>
              <a:t> opnieuw een nieuwe array aanmaken die groter is dan de vorige en andere moeilijke </a:t>
            </a:r>
            <a:r>
              <a:rPr lang="nl-NL" baseline="0">
                <a:highlight>
                  <a:srgbClr val="FFFFFF"/>
                </a:highlight>
                <a:latin typeface="Helvetica Light"/>
              </a:rPr>
              <a:t>trucen uithalen (zie http://stackoverflow.com/questions/19328229/resize-array-in-c-sharp-later-in-the-program), </a:t>
            </a:r>
            <a:r>
              <a:rPr lang="nl-NL" baseline="0" dirty="0">
                <a:highlight>
                  <a:srgbClr val="FFFFFF"/>
                </a:highlight>
                <a:latin typeface="Helvetica Light"/>
              </a:rPr>
              <a:t>of je maakt gebruik van </a:t>
            </a:r>
            <a:r>
              <a:rPr lang="nl-NL" baseline="0" dirty="0" err="1">
                <a:highlight>
                  <a:srgbClr val="FFFFFF"/>
                </a:highlight>
                <a:latin typeface="Helvetica Light"/>
              </a:rPr>
              <a:t>Lists</a:t>
            </a:r>
            <a:r>
              <a:rPr lang="nl-NL" baseline="0" dirty="0">
                <a:highlight>
                  <a:srgbClr val="FFFFFF"/>
                </a:highlight>
                <a:latin typeface="Helvetica Light"/>
              </a:rPr>
              <a:t> (zie volgende slide)!</a:t>
            </a:r>
            <a:endParaRPr lang="nl-NL" dirty="0">
              <a:highlight>
                <a:srgbClr val="FFFFFF"/>
              </a:highlight>
              <a:latin typeface="Helvetica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highlight>
                <a:srgbClr val="FFFFFF"/>
              </a:highlight>
              <a:latin typeface="Helvetica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Is het verhaal over klassen en new en dergelijken</a:t>
            </a:r>
            <a:r>
              <a:rPr lang="nl-NL" baseline="0" dirty="0"/>
              <a:t> nog te moeilijk? Doe dan eerst de Canvas module over klassen.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 dit voorbeeldje wordt de </a:t>
            </a:r>
            <a:r>
              <a:rPr lang="nl-NL" dirty="0" err="1"/>
              <a:t>foreach</a:t>
            </a:r>
            <a:r>
              <a:rPr lang="nl-NL" dirty="0"/>
              <a:t>-loop gebruikt. Dit is een speciale loop die je bij collecties zoals </a:t>
            </a:r>
            <a:r>
              <a:rPr lang="nl-NL" dirty="0" err="1"/>
              <a:t>Lists</a:t>
            </a:r>
            <a:r>
              <a:rPr lang="nl-NL" dirty="0"/>
              <a:t> en </a:t>
            </a:r>
            <a:r>
              <a:rPr lang="nl-NL" dirty="0" err="1"/>
              <a:t>array’s</a:t>
            </a:r>
            <a:r>
              <a:rPr lang="nl-NL" baseline="0" dirty="0"/>
              <a:t> kunt gebruiken. Gebruik voor het aan elkaar plakken van strings in een loop altijd de </a:t>
            </a:r>
            <a:r>
              <a:rPr lang="nl-NL" baseline="0" dirty="0" err="1"/>
              <a:t>StringBuilder</a:t>
            </a:r>
            <a:r>
              <a:rPr lang="nl-NL" baseline="0" dirty="0"/>
              <a:t> klasse. Zie </a:t>
            </a:r>
            <a:r>
              <a:rPr lang="nl-NL" baseline="0"/>
              <a:t>de Canvas </a:t>
            </a:r>
            <a:r>
              <a:rPr lang="nl-NL" baseline="0" dirty="0"/>
              <a:t>module over klassen voor de uitleg </a:t>
            </a:r>
            <a:r>
              <a:rPr lang="nl-NL" baseline="0"/>
              <a:t>daarover.</a:t>
            </a:r>
          </a:p>
          <a:p>
            <a:endParaRPr lang="nl-NL" baseline="0"/>
          </a:p>
          <a:p>
            <a:r>
              <a:rPr lang="nl-NL" baseline="0"/>
              <a:t>Het vullen van de words List kan ook op de volgende (makkelijkere/snellere) manier:</a:t>
            </a:r>
          </a:p>
          <a:p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List&lt;string&gt; words = new List&lt;string&gt;() { "Hallo", "allemaal!" };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1B03-3081-42DB-A3EB-EC40F6DB84C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1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C99701-F16B-452A-A655-88ADB5B2D552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1222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C99701-F16B-452A-A655-88ADB5B2D552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30011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13AA-D3CE-4E03-9BE5-E167E3309CEF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9B18-91E6-476D-8ED2-C73C27FAADAB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6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F997-FA75-48CC-8298-A26F6A333F79}" type="datetime1">
              <a:rPr lang="nl-NL"/>
              <a:pPr>
                <a:defRPr/>
              </a:pPr>
              <a:t>28-12-2019</a:t>
            </a:fld>
            <a:endParaRPr lang="nl-NL" b="0">
              <a:solidFill>
                <a:srgbClr val="000000"/>
              </a:solidFill>
              <a:latin typeface="Fontys Joanna Bol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Fontys Hogeschool ICT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6C9-393E-4366-A2A3-B6E01758EDB8}" type="slidenum">
              <a:rPr lang="nl-NL"/>
              <a:pPr>
                <a:defRPr/>
              </a:pPr>
              <a:t>‹#›</a:t>
            </a:fld>
            <a:endParaRPr lang="nl-NL" b="0">
              <a:latin typeface="Fontys Joan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.jpe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16AF7F-6603-4131-BF62-7496A49FF9DF}" type="slidenum">
              <a:rPr lang="nl-NL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latin typeface="Fontys Joanna Bold" charset="0"/>
            </a:endParaRPr>
          </a:p>
        </p:txBody>
      </p:sp>
      <p:pic>
        <p:nvPicPr>
          <p:cNvPr id="2" name="Afbeelding 1" descr="ppt-volgsheet_NL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971800"/>
            <a:ext cx="8532440" cy="3124944"/>
          </a:xfrm>
        </p:spPr>
        <p:txBody>
          <a:bodyPr anchor="t"/>
          <a:lstStyle/>
          <a:p>
            <a:r>
              <a:rPr lang="nl-NL" b="0" dirty="0">
                <a:latin typeface="Helvetica Light"/>
                <a:cs typeface="Helvetica Light"/>
              </a:rPr>
              <a:t>Collecties 2</a:t>
            </a:r>
            <a:br>
              <a:rPr lang="nl-NL" b="0" dirty="0">
                <a:latin typeface="Helvetica Light"/>
                <a:cs typeface="Helvetica Light"/>
              </a:rPr>
            </a:br>
            <a:r>
              <a:rPr lang="nl-NL" sz="7200" b="0" dirty="0" err="1">
                <a:solidFill>
                  <a:schemeClr val="bg1">
                    <a:lumMod val="95000"/>
                  </a:schemeClr>
                </a:solidFill>
                <a:latin typeface="Helvetica Light"/>
                <a:cs typeface="Helvetica Light"/>
              </a:rPr>
              <a:t>Lists</a:t>
            </a:r>
            <a:endParaRPr lang="nl-NL" sz="7200" b="0" dirty="0">
              <a:solidFill>
                <a:schemeClr val="bg1">
                  <a:lumMod val="95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0569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sz="8000" dirty="0"/>
              <a:t>Wat is het nadeel van </a:t>
            </a:r>
            <a:r>
              <a:rPr lang="nl-NL" sz="8000" dirty="0" err="1"/>
              <a:t>array’s</a:t>
            </a:r>
            <a:r>
              <a:rPr lang="nl-NL" sz="8000" dirty="0"/>
              <a:t>?</a:t>
            </a:r>
            <a:endParaRPr lang="en-US" sz="8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Fontys Hogeschool ICT</a:t>
            </a:r>
          </a:p>
        </p:txBody>
      </p:sp>
    </p:spTree>
    <p:extLst>
      <p:ext uri="{BB962C8B-B14F-4D97-AF65-F5344CB8AC3E}">
        <p14:creationId xmlns:p14="http://schemas.microsoft.com/office/powerpoint/2010/main" val="37600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5400" noProof="0" dirty="0">
                <a:latin typeface="Helvetica Light"/>
                <a:cs typeface="Helvetica Light"/>
              </a:rPr>
              <a:t>Voorbeeld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1556792"/>
            <a:ext cx="8153400" cy="4320480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</a:t>
            </a: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35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[10];</a:t>
            </a:r>
          </a:p>
          <a:p>
            <a:pPr marL="0" indent="0">
              <a:buNone/>
            </a:pPr>
            <a:endParaRPr lang="en-US" sz="35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n-NO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10; i++)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= i * i;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[10] = 10 * 10;</a:t>
            </a:r>
            <a:endParaRPr lang="nl-NL" sz="3500" dirty="0">
              <a:highlight>
                <a:srgbClr val="FFFFFF"/>
              </a:highlight>
              <a:latin typeface="Helvetica Ligh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19500" y="3962400"/>
            <a:ext cx="5376751" cy="947388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3196" y="4202705"/>
            <a:ext cx="4182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>
                <a:solidFill>
                  <a:srgbClr val="FF0000"/>
                </a:solidFill>
              </a:rPr>
              <a:t>IndexOutOfRangeException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www.writingwildly.com/uploads/4/3/6/6/4366763/30276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23626"/>
            <a:ext cx="710805" cy="61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/>
          <p:nvPr/>
        </p:nvCxnSpPr>
        <p:spPr bwMode="auto">
          <a:xfrm flipH="1">
            <a:off x="3810000" y="4909788"/>
            <a:ext cx="2497876" cy="103381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4696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5400" noProof="0" dirty="0">
                <a:latin typeface="Helvetica Light"/>
                <a:cs typeface="Helvetica Light"/>
              </a:rPr>
              <a:t>Voorbeeld met List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399" y="1556792"/>
            <a:ext cx="8462851" cy="4320480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5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 </a:t>
            </a: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endParaRPr lang="en-US" sz="35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</a:t>
            </a:r>
            <a:r>
              <a:rPr lang="en-US" sz="35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5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&gt;();</a:t>
            </a:r>
          </a:p>
          <a:p>
            <a:pPr marL="0" indent="0">
              <a:buNone/>
            </a:pPr>
            <a:r>
              <a:rPr lang="nn-NO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35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10; i++)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getallen.Add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(i * i);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5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getallen.Add</a:t>
            </a:r>
            <a:r>
              <a:rPr lang="en-US" sz="35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 * 10);</a:t>
            </a:r>
            <a:endParaRPr lang="nl-NL" sz="3500" dirty="0">
              <a:highlight>
                <a:srgbClr val="FFFFFF"/>
              </a:highlight>
              <a:latin typeface="Helvetica Ligh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19500" y="3962400"/>
            <a:ext cx="5376751" cy="947388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3196" y="4202705"/>
            <a:ext cx="4182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>
                <a:solidFill>
                  <a:srgbClr val="FF0000"/>
                </a:solidFill>
              </a:rPr>
              <a:t>IndexOutOfRangeException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www.writingwildly.com/uploads/4/3/6/6/4366763/30276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23626"/>
            <a:ext cx="710805" cy="61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4" idx="2"/>
          </p:cNvCxnSpPr>
          <p:nvPr/>
        </p:nvCxnSpPr>
        <p:spPr bwMode="auto">
          <a:xfrm flipH="1">
            <a:off x="3810000" y="4909788"/>
            <a:ext cx="2497876" cy="103381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0944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Helvetica Light"/>
                <a:cs typeface="Helvetica Light"/>
              </a:rPr>
              <a:t>List is een class.</a:t>
            </a:r>
          </a:p>
          <a:p>
            <a:r>
              <a:rPr lang="nl-NL" dirty="0">
                <a:latin typeface="Helvetica Light"/>
                <a:cs typeface="Helvetica Light"/>
              </a:rPr>
              <a:t>Aanmaken met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nl-NL" dirty="0">
                <a:latin typeface="Helvetica Light"/>
                <a:cs typeface="Helvetica Light"/>
              </a:rPr>
              <a:t> voor gebruik.</a:t>
            </a:r>
          </a:p>
          <a:p>
            <a:r>
              <a:rPr lang="nl-NL" dirty="0">
                <a:latin typeface="Helvetica Light"/>
                <a:cs typeface="Helvetica Light"/>
              </a:rPr>
              <a:t>Aantal elementen ligt niet vast.</a:t>
            </a:r>
          </a:p>
          <a:p>
            <a:r>
              <a:rPr lang="nl-NL" dirty="0">
                <a:latin typeface="Helvetica Light"/>
                <a:cs typeface="Helvetica Light"/>
              </a:rPr>
              <a:t>Elementen:</a:t>
            </a:r>
          </a:p>
          <a:p>
            <a:pPr lvl="1"/>
            <a:r>
              <a:rPr lang="nl-NL" dirty="0">
                <a:latin typeface="Helvetica Light"/>
                <a:cs typeface="Helvetica Light"/>
              </a:rPr>
              <a:t>Toevoegen met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Add(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  <a:r>
              <a:rPr lang="nl-NL" dirty="0">
                <a:latin typeface="Helvetica Light"/>
                <a:cs typeface="Helvetica Light"/>
              </a:rPr>
              <a:t> methode.</a:t>
            </a:r>
          </a:p>
          <a:p>
            <a:pPr lvl="1"/>
            <a:r>
              <a:rPr lang="nl-NL" dirty="0">
                <a:latin typeface="Helvetica Light"/>
                <a:cs typeface="Helvetica Light"/>
              </a:rPr>
              <a:t>Opvragen met </a:t>
            </a:r>
            <a:r>
              <a:rPr lang="nl-NL" dirty="0">
                <a:latin typeface="Consolas" panose="020B0609020204030204" pitchFamily="49" charset="0"/>
                <a:cs typeface="Consolas" panose="020B0609020204030204" pitchFamily="49" charset="0"/>
              </a:rPr>
              <a:t>[blokhaken]</a:t>
            </a:r>
            <a:r>
              <a:rPr lang="nl-NL" dirty="0">
                <a:latin typeface="Helvetica Light"/>
                <a:cs typeface="Helvetica Light"/>
              </a:rPr>
              <a:t> of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ElementAt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  <a:r>
              <a:rPr lang="nl-NL" dirty="0">
                <a:highlight>
                  <a:srgbClr val="FFFFFF"/>
                </a:highlight>
                <a:latin typeface="Helvetica Light"/>
              </a:rPr>
              <a:t> methode</a:t>
            </a:r>
            <a:r>
              <a:rPr lang="nl-NL" dirty="0">
                <a:latin typeface="Helvetica Light"/>
                <a:cs typeface="Helvetica Light"/>
              </a:rPr>
              <a:t>.</a:t>
            </a:r>
          </a:p>
          <a:p>
            <a:pPr lvl="1"/>
            <a:r>
              <a:rPr lang="nl-NL" dirty="0">
                <a:latin typeface="Helvetica Light"/>
                <a:cs typeface="Helvetica Light"/>
              </a:rPr>
              <a:t>Aantal met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.Count</a:t>
            </a:r>
            <a:r>
              <a:rPr lang="nl-NL" dirty="0">
                <a:highlight>
                  <a:srgbClr val="FFFFFF"/>
                </a:highlight>
                <a:latin typeface="Helvetica Light"/>
              </a:rPr>
              <a:t> o</a:t>
            </a:r>
            <a:r>
              <a:rPr lang="nl-NL" dirty="0">
                <a:latin typeface="Helvetica Light"/>
                <a:cs typeface="Helvetica Light"/>
              </a:rPr>
              <a:t>pvragen.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 err="1">
                <a:latin typeface="Helvetica Light"/>
                <a:cs typeface="Helvetica Light"/>
              </a:rPr>
              <a:t>Lists</a:t>
            </a:r>
            <a:endParaRPr lang="nl-NL" sz="6000" noProof="0" dirty="0"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56938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1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 words = 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b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</a:t>
            </a:r>
            <a:r>
              <a:rPr lang="en-US" sz="31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&gt;();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words.Add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"Hallo"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words.Add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31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allemaal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!"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310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s;</a:t>
            </a: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 = </a:t>
            </a: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words.ElementAt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 + 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 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		words[1];</a:t>
            </a:r>
          </a:p>
          <a:p>
            <a:pPr marL="0" indent="0">
              <a:buNone/>
            </a:pPr>
            <a:endParaRPr lang="en-US" sz="31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31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MessageBox</a:t>
            </a: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.Show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(s);</a:t>
            </a:r>
            <a:endParaRPr lang="nl-NL" sz="31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 err="1">
                <a:latin typeface="Helvetica Light"/>
                <a:cs typeface="Helvetica Light"/>
              </a:rPr>
              <a:t>Lists</a:t>
            </a:r>
            <a:r>
              <a:rPr lang="nl-NL" sz="6000" noProof="0" dirty="0">
                <a:latin typeface="Helvetica Light"/>
                <a:cs typeface="Helvetica Light"/>
              </a:rPr>
              <a:t> – Voorbeeld</a:t>
            </a:r>
          </a:p>
        </p:txBody>
      </p:sp>
    </p:spTree>
    <p:extLst>
      <p:ext uri="{BB962C8B-B14F-4D97-AF65-F5344CB8AC3E}">
        <p14:creationId xmlns:p14="http://schemas.microsoft.com/office/powerpoint/2010/main" val="428982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1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 words = 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b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</a:t>
            </a:r>
            <a:r>
              <a:rPr lang="en-US" sz="31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&gt;();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words.Add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"Hallo"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words.Add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31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allemaal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!"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310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31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s;</a:t>
            </a:r>
          </a:p>
          <a:p>
            <a:pPr marL="0" indent="0">
              <a:buNone/>
            </a:pPr>
            <a:r>
              <a:rPr lang="en-US" sz="310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foreach</a:t>
            </a:r>
            <a:r>
              <a:rPr lang="en-US" sz="31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31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var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word </a:t>
            </a:r>
            <a:r>
              <a:rPr lang="en-US" sz="31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words) {</a:t>
            </a:r>
            <a:b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s = s + word + </a:t>
            </a:r>
            <a:r>
              <a:rPr lang="en-US" sz="31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 "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MessageBox</a:t>
            </a:r>
            <a:r>
              <a:rPr lang="en-US" sz="31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.Show</a:t>
            </a:r>
            <a:r>
              <a:rPr lang="en-US" sz="31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(s);</a:t>
            </a:r>
            <a:endParaRPr lang="nl-NL" sz="31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 err="1">
                <a:latin typeface="Helvetica Light"/>
                <a:cs typeface="Helvetica Light"/>
              </a:rPr>
              <a:t>Lists</a:t>
            </a:r>
            <a:r>
              <a:rPr lang="nl-NL" sz="6000" noProof="0" dirty="0">
                <a:latin typeface="Helvetica Light"/>
                <a:cs typeface="Helvetica Light"/>
              </a:rPr>
              <a:t> – Voorbeeld</a:t>
            </a:r>
          </a:p>
        </p:txBody>
      </p:sp>
    </p:spTree>
    <p:extLst>
      <p:ext uri="{BB962C8B-B14F-4D97-AF65-F5344CB8AC3E}">
        <p14:creationId xmlns:p14="http://schemas.microsoft.com/office/powerpoint/2010/main" val="64205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56792"/>
            <a:ext cx="8229600" cy="4320480"/>
          </a:xfrm>
        </p:spPr>
        <p:txBody>
          <a:bodyPr/>
          <a:lstStyle/>
          <a:p>
            <a:r>
              <a:rPr lang="nl-NL" dirty="0">
                <a:latin typeface="Helvetica Light"/>
                <a:cs typeface="Helvetica Light"/>
              </a:rPr>
              <a:t>List aanmaken met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nl-NL" dirty="0">
                <a:latin typeface="Helvetica Light"/>
                <a:cs typeface="Helvetica Light"/>
              </a:rPr>
              <a:t> voor gebruik.</a:t>
            </a:r>
          </a:p>
          <a:p>
            <a:r>
              <a:rPr lang="nl-NL" dirty="0">
                <a:latin typeface="Helvetica Light"/>
                <a:cs typeface="Helvetica Light"/>
              </a:rPr>
              <a:t>Aantal elementen ligt niet vast.</a:t>
            </a:r>
          </a:p>
          <a:p>
            <a:r>
              <a:rPr lang="nl-NL" dirty="0">
                <a:latin typeface="Helvetica Light"/>
                <a:cs typeface="Helvetica Light"/>
              </a:rPr>
              <a:t>Wordt automatisch uitgebreid bij toevoegen.</a:t>
            </a:r>
          </a:p>
          <a:p>
            <a:r>
              <a:rPr lang="nl-NL" dirty="0">
                <a:latin typeface="Helvetica Light"/>
                <a:cs typeface="Helvetica Light"/>
              </a:rPr>
              <a:t>Gebruik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foreach</a:t>
            </a:r>
            <a:r>
              <a:rPr lang="nl-NL" dirty="0">
                <a:latin typeface="Helvetica Light"/>
                <a:cs typeface="Helvetica Light"/>
              </a:rPr>
              <a:t> om alle elementen een voor een op te halen in een herhaling.</a:t>
            </a:r>
          </a:p>
          <a:p>
            <a:endParaRPr lang="nl-NL" sz="2400" dirty="0">
              <a:latin typeface="Helvetica Light"/>
              <a:cs typeface="Helvetica Light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MessageBox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.Show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“</a:t>
            </a:r>
            <a:r>
              <a:rPr lang="en-US" sz="2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Oefening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baart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kunst</a:t>
            </a:r>
            <a:r>
              <a:rPr lang="en-US" sz="2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!"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nl-NL" sz="2800" dirty="0">
              <a:latin typeface="Helvetica Light"/>
              <a:cs typeface="Helvetica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6000" noProof="0" dirty="0">
                <a:latin typeface="Helvetica Light"/>
                <a:cs typeface="Helvetica Light"/>
              </a:rPr>
              <a:t>Samenvatting</a:t>
            </a:r>
          </a:p>
        </p:txBody>
      </p:sp>
    </p:spTree>
    <p:extLst>
      <p:ext uri="{BB962C8B-B14F-4D97-AF65-F5344CB8AC3E}">
        <p14:creationId xmlns:p14="http://schemas.microsoft.com/office/powerpoint/2010/main" val="1610982170"/>
      </p:ext>
    </p:extLst>
  </p:cSld>
  <p:clrMapOvr>
    <a:masterClrMapping/>
  </p:clrMapOvr>
</p:sld>
</file>

<file path=ppt/theme/theme1.xml><?xml version="1.0" encoding="utf-8"?>
<a:theme xmlns:a="http://schemas.openxmlformats.org/drawingml/2006/main" name="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onty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ontysStar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FontysStar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038D1F586F949BDCB6D68F56E6650" ma:contentTypeVersion="1" ma:contentTypeDescription="Create a new document." ma:contentTypeScope="" ma:versionID="cd8d4eb37389dbde3a72667022213ca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E7E90-2B99-487E-B3DC-6471039D9606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1BA73EB-7CF2-4B27-B4C5-970BF4A858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F45B19D-3448-40FC-8962-989CE09B3C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</TotalTime>
  <Words>578</Words>
  <Application>Microsoft Macintosh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Calibri</vt:lpstr>
      <vt:lpstr>Consolas</vt:lpstr>
      <vt:lpstr>Fontys Frutiger</vt:lpstr>
      <vt:lpstr>Fontys Joanna Bold</vt:lpstr>
      <vt:lpstr>Helvetica Light</vt:lpstr>
      <vt:lpstr>Times</vt:lpstr>
      <vt:lpstr>Fontys</vt:lpstr>
      <vt:lpstr>1_Fontys</vt:lpstr>
      <vt:lpstr>2_Fontys</vt:lpstr>
      <vt:lpstr>FontysStart</vt:lpstr>
      <vt:lpstr>1_FontysStart</vt:lpstr>
      <vt:lpstr>Blank Presentation</vt:lpstr>
      <vt:lpstr>Collecties 2 Lists</vt:lpstr>
      <vt:lpstr>PowerPoint Presentation</vt:lpstr>
      <vt:lpstr>Voorbeeld</vt:lpstr>
      <vt:lpstr>Voorbeeld met List</vt:lpstr>
      <vt:lpstr>Lists</vt:lpstr>
      <vt:lpstr>Lists – Voorbeeld</vt:lpstr>
      <vt:lpstr>Lists – Voorbeeld</vt:lpstr>
      <vt:lpstr>Samenvatting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FUN12 – Week 11 Objectief programmeren</dc:title>
  <dc:creator>Jan Oonk</dc:creator>
  <cp:lastModifiedBy>Crombach,Coen C.J.H.</cp:lastModifiedBy>
  <cp:revision>1159</cp:revision>
  <dcterms:created xsi:type="dcterms:W3CDTF">2006-08-16T00:00:00Z</dcterms:created>
  <dcterms:modified xsi:type="dcterms:W3CDTF">2019-12-28T14:08:10Z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0x010100B58038D1F586F949BDCB6D68F56E6650</vt:lpwstr>
  </property>
  <property fmtid="{D5CDD505-2E9C-101B-9397-08002B2CF9AE}" pid="3" name="Order">
    <vt:r8>36500</vt:r8>
  </property>
  <property fmtid="{D5CDD505-2E9C-101B-9397-08002B2CF9AE}" pid="4" name="aangemaakt">
    <vt:lpwstr>2011-02-02T14:43:33+00:00</vt:lpwstr>
  </property>
  <property fmtid="{D5CDD505-2E9C-101B-9397-08002B2CF9AE}" pid="5" name="Categorie">
    <vt:lpwstr>Week 1</vt:lpwstr>
  </property>
  <property fmtid="{D5CDD505-2E9C-101B-9397-08002B2CF9AE}" pid="6" name="Onderwerp">
    <vt:lpwstr>Sheets</vt:lpwstr>
  </property>
  <property fmtid="{D5CDD505-2E9C-101B-9397-08002B2CF9AE}" pid="7" name="vak">
    <vt:lpwstr>Oriëntatie ICT &amp; Software Engineering</vt:lpwstr>
  </property>
</Properties>
</file>